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xHBm87oAKLowwBaXYozJA==" hashData="HTvu/65KLNuz3sMcV4Qg+0EeW3Nr5N5PjwInShvet01t7eLJ6CBpebxXlmdPKrtSv/qrFQNDatD2XnD/ZjQc4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97182A0F-B496-4740-815B-7B58FC9E1DC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79E39464-3C2E-4E2E-870B-5036187552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Objetivos de la unidad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36881-0C1F-480A-B348-F28B6CCD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s-ES" kern="1200" dirty="0">
                <a:sym typeface="Arial"/>
              </a:rPr>
              <a:t>Describir los componentes de reuniones / reuniones informativas de campo, personal y secciones.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s-ES" kern="1200" dirty="0">
                <a:ea typeface="+mn-ea"/>
                <a:sym typeface="Arial"/>
              </a:rPr>
              <a:t>Plan para dar una sesión informativa operacional.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72BF5-0740-44BD-8526-C38501C9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6241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ACTIVIDAD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7C24326-840A-4997-84F9-2458AD34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  <p:pic>
        <p:nvPicPr>
          <p:cNvPr id="7" name="Content Placeholder 6" descr="Activity">
            <a:extLst>
              <a:ext uri="{FF2B5EF4-FFF2-40B4-BE49-F238E27FC236}">
                <a16:creationId xmlns:a16="http://schemas.microsoft.com/office/drawing/2014/main" id="{33D8EC7F-7539-4B0A-B391-98E0A33B0FC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2" y="3195604"/>
            <a:ext cx="476316" cy="476316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053960-589A-4706-B87E-3EA2F6676B3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0000" lnSpcReduction="20000"/>
          </a:bodyPr>
          <a:lstStyle/>
          <a:p>
            <a:pPr fontAlgn="t"/>
            <a:r>
              <a:rPr lang="es-ES" u="sng" dirty="0"/>
              <a:t>Propósito de la actividad</a:t>
            </a:r>
            <a:r>
              <a:rPr lang="es-ES" dirty="0"/>
              <a:t>: Dar a los estudiantes práctica en la preparación y presentación de informes. </a:t>
            </a:r>
          </a:p>
          <a:p>
            <a:pPr fontAlgn="t"/>
            <a:r>
              <a:rPr lang="es-ES" u="sng" dirty="0"/>
              <a:t>Tiempo:</a:t>
            </a:r>
            <a:r>
              <a:rPr lang="es-ES" dirty="0"/>
              <a:t> 55 minutos </a:t>
            </a:r>
          </a:p>
          <a:p>
            <a:pPr fontAlgn="t"/>
            <a:r>
              <a:rPr lang="es-ES" u="sng" dirty="0"/>
              <a:t>Instrucciones para el estudiante:</a:t>
            </a:r>
            <a:r>
              <a:rPr lang="es-ES" dirty="0"/>
              <a:t> Trabajar en su equipo: </a:t>
            </a:r>
          </a:p>
          <a:p>
            <a:pPr fontAlgn="t"/>
            <a:r>
              <a:rPr lang="es-ES" dirty="0"/>
              <a:t>Preparar una sesión informativa sobre el período operativo utilizando la información del escenario de inundación de </a:t>
            </a:r>
            <a:r>
              <a:rPr lang="es-ES" dirty="0" err="1"/>
              <a:t>Emerald</a:t>
            </a:r>
            <a:r>
              <a:rPr lang="es-ES" dirty="0"/>
              <a:t> City iniciado en las unidades anteriores. </a:t>
            </a:r>
          </a:p>
          <a:p>
            <a:pPr fontAlgn="t"/>
            <a:r>
              <a:rPr lang="es-ES" dirty="0"/>
              <a:t>Incluye los siguientes roles: </a:t>
            </a:r>
          </a:p>
          <a:p>
            <a:pPr lvl="1" fontAlgn="t"/>
            <a:r>
              <a:rPr lang="es-ES" dirty="0"/>
              <a:t>comandante de </a:t>
            </a:r>
            <a:r>
              <a:rPr lang="es-ES" dirty="0" err="1"/>
              <a:t>incidents</a:t>
            </a:r>
            <a:r>
              <a:rPr lang="es-ES" dirty="0"/>
              <a:t> </a:t>
            </a:r>
          </a:p>
          <a:p>
            <a:pPr lvl="1" fontAlgn="t"/>
            <a:r>
              <a:rPr lang="es-ES" dirty="0"/>
              <a:t>Jefe de Sección de Planificación </a:t>
            </a:r>
          </a:p>
          <a:p>
            <a:pPr lvl="1" fontAlgn="t"/>
            <a:r>
              <a:rPr lang="es-ES" dirty="0"/>
              <a:t>Jefe de sección de operaciones (no asuma ningún cambio de mando) </a:t>
            </a:r>
          </a:p>
          <a:p>
            <a:pPr lvl="1" fontAlgn="t"/>
            <a:r>
              <a:rPr lang="es-ES" dirty="0"/>
              <a:t>Oficial de seguridad</a:t>
            </a:r>
          </a:p>
          <a:p>
            <a:pPr lvl="1" fontAlgn="t"/>
            <a:r>
              <a:rPr lang="es-ES" dirty="0"/>
              <a:t>Especialista de tiempo </a:t>
            </a:r>
          </a:p>
          <a:p>
            <a:pPr fontAlgn="t"/>
            <a:r>
              <a:rPr lang="es-ES" dirty="0"/>
              <a:t>Esté preparado para presentar su informe en 20 minutos. </a:t>
            </a:r>
          </a:p>
          <a:p>
            <a:pPr fontAlgn="t"/>
            <a:r>
              <a:rPr lang="es-ES" u="sng" dirty="0"/>
              <a:t>Instrucciones para el informe:</a:t>
            </a:r>
            <a:r>
              <a:rPr lang="es-ES" dirty="0"/>
              <a:t> Trabajar en su equipo: </a:t>
            </a:r>
          </a:p>
          <a:p>
            <a:pPr fontAlgn="t"/>
            <a:r>
              <a:rPr lang="es-ES" dirty="0"/>
              <a:t>Controlar el tiempo. Después de 20 minutos, tiempo de llamada.</a:t>
            </a:r>
          </a:p>
          <a:p>
            <a:pPr fontAlgn="t"/>
            <a:r>
              <a:rPr lang="es-ES" dirty="0"/>
              <a:t>Pare los equipos. Haga que los equipos se turnen para presentar las reuniones informativas entre sí: </a:t>
            </a:r>
          </a:p>
          <a:p>
            <a:pPr fontAlgn="t"/>
            <a:r>
              <a:rPr lang="es-ES" dirty="0"/>
              <a:t>La ronda 1 </a:t>
            </a:r>
          </a:p>
          <a:p>
            <a:pPr lvl="1" fontAlgn="t"/>
            <a:r>
              <a:rPr lang="es-ES" dirty="0"/>
              <a:t>Equipo 1: Presente la sesión informativa del período operacional. </a:t>
            </a:r>
          </a:p>
          <a:p>
            <a:pPr lvl="1" fontAlgn="t"/>
            <a:r>
              <a:rPr lang="es-ES" dirty="0"/>
              <a:t>Equipo 2: participar como recursos informados. Haga las preguntas que corresponda.</a:t>
            </a:r>
          </a:p>
          <a:p>
            <a:pPr fontAlgn="t"/>
            <a:r>
              <a:rPr lang="es-ES" dirty="0"/>
              <a:t>Ronda 1 Realimentación </a:t>
            </a:r>
          </a:p>
          <a:p>
            <a:pPr lvl="1" fontAlgn="t"/>
            <a:r>
              <a:rPr lang="es-ES" dirty="0"/>
              <a:t>Autoevaluación del Equipo 1: Puntos fuertes de la presentación y áreas de mejora </a:t>
            </a:r>
          </a:p>
          <a:p>
            <a:pPr lvl="1" fontAlgn="t"/>
            <a:r>
              <a:rPr lang="es-ES" dirty="0"/>
              <a:t>Equipo 2 comentarios de compañeros </a:t>
            </a:r>
          </a:p>
          <a:p>
            <a:pPr lvl="1" fontAlgn="t"/>
            <a:r>
              <a:rPr lang="es-ES" dirty="0"/>
              <a:t>Retroalimentación del instructor</a:t>
            </a:r>
          </a:p>
          <a:p>
            <a:pPr fontAlgn="t"/>
            <a:r>
              <a:rPr lang="es-ES" dirty="0"/>
              <a:t>La ronda 2 </a:t>
            </a:r>
          </a:p>
          <a:p>
            <a:pPr lvl="1" fontAlgn="t"/>
            <a:r>
              <a:rPr lang="es-ES" dirty="0"/>
              <a:t>Reversos roles: el quipo 2 presenta y el equipo 1 desempeña los recursos que se informan. 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88166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Proceso de planificación de la acción del incidente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3339C-4047-47FF-B3E1-09F2AB3511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100000"/>
              </a:spcBef>
              <a:buSzPct val="99000"/>
            </a:pPr>
            <a:r>
              <a:rPr lang="es-ES" kern="1200">
                <a:sym typeface="Arial"/>
              </a:rPr>
              <a:t>El Proceso de planificación de acciones ante incidentes define la progresión de las reuniones y las sesiones informativas utilizadas para desarrollar el IAP que se utiliza para la sesión informativa del período operacional. Además de estas reuniones relacionadas con IAP, también habrá otras reuniones y reuniones informativas dentro de la organización de ICS para incluir reuniones y reuniones informativas a nivel de sección, reuniones informativas sobre la situación y la transferencia de instrucciones de comando. </a:t>
            </a:r>
            <a:endParaRPr lang="en-US"/>
          </a:p>
        </p:txBody>
      </p:sp>
      <p:pic>
        <p:nvPicPr>
          <p:cNvPr id="8" name="Content Placeholder 7" descr="Operational Period Planning Cycle in the shape of a capital P. Shown in order on the image:Initial Response and Assessment, Agency Administrator Briefing, Incident Briefing, Initial Unified Command Meeting, Objectives Development/Update, Strategy Meeting/Command and General Staff Meeting, Preparing for the Tactics Meeting, Tactics Meeting, Preparing for the Planning Meeting, Planning Meeting, IAP Preparation and Approval, Operational Period Briefing.">
            <a:extLst>
              <a:ext uri="{FF2B5EF4-FFF2-40B4-BE49-F238E27FC236}">
                <a16:creationId xmlns:a16="http://schemas.microsoft.com/office/drawing/2014/main" id="{EAC26DC4-8D70-4009-B2C6-5DAA981A262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81" y="1290905"/>
            <a:ext cx="2695238" cy="4285714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D2B1C-B0CD-470C-9424-47B4975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646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Reuniones y reuniones informativas efectivas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DE6C9-49DA-4C97-BE95-5D24D5C963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Las reuniones informativas y reuniones efectivas son: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• Un elemento esencial para una buena supervisión y manejo de incidentes.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• Intentó transmitir información vital requerida para completar acciones de respuesta a incidentes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Por lo general, estas reuniones informativas son concisas y no incluyen largas discusiones o decisiones complejas. Más bien, les permiten a los gerentes y supervisores de incidentes comunicar información y expectativas específicas para el próximo período de trabajo y responder preguntas.</a:t>
            </a:r>
            <a:endParaRPr lang="en-US"/>
          </a:p>
        </p:txBody>
      </p:sp>
      <p:pic>
        <p:nvPicPr>
          <p:cNvPr id="8" name="Content Placeholder 7" descr="People at a table ">
            <a:extLst>
              <a:ext uri="{FF2B5EF4-FFF2-40B4-BE49-F238E27FC236}">
                <a16:creationId xmlns:a16="http://schemas.microsoft.com/office/drawing/2014/main" id="{291EA976-DDF0-427E-9643-65B3FED0C07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2338387"/>
            <a:ext cx="1714500" cy="21812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18FAD-2EB6-4C6B-B513-277B709C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466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Niveles de sesiones informativas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7530-85EC-4065-B7F5-95D6896CE33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Bef>
                <a:spcPct val="100000"/>
              </a:spcBef>
              <a:buSzPct val="99000"/>
              <a:tabLst/>
            </a:pPr>
            <a:r>
              <a:rPr lang="es-ES" kern="1200" dirty="0">
                <a:sym typeface="Arial"/>
              </a:rPr>
              <a:t>Hay tres tipos de reuniones informativas / reuniones utilizadas en ICS: nivel de personal, nivel de campo y nivel de sección. </a:t>
            </a:r>
          </a:p>
          <a:p>
            <a:pPr marL="457200" indent="-457200" fontAlgn="auto">
              <a:spcBef>
                <a:spcPct val="100000"/>
              </a:spcBef>
              <a:buSzPct val="99000"/>
              <a:buFont typeface="Arial" panose="020B0604020202020204" pitchFamily="34" charset="0"/>
              <a:buChar char="•"/>
              <a:tabLst/>
            </a:pPr>
            <a:r>
              <a:rPr lang="es-ES" b="1" kern="1200" dirty="0">
                <a:sym typeface="Arial"/>
              </a:rPr>
              <a:t>Las reuniones informativas a nivel de</a:t>
            </a:r>
            <a:r>
              <a:rPr lang="es-ES" kern="1200" dirty="0">
                <a:sym typeface="Arial"/>
              </a:rPr>
              <a:t> personal se entregan a los recursos asignados a tareas no operacionales y de soporte en el Puesto de comando de incidentes o Base. </a:t>
            </a:r>
          </a:p>
          <a:p>
            <a:pPr marL="457200" indent="-457200" fontAlgn="auto">
              <a:spcBef>
                <a:spcPct val="100000"/>
              </a:spcBef>
              <a:buSzPct val="99000"/>
              <a:buFont typeface="Arial" panose="020B0604020202020204" pitchFamily="34" charset="0"/>
              <a:buChar char="•"/>
              <a:tabLst/>
            </a:pPr>
            <a:r>
              <a:rPr lang="es-ES" b="1" kern="1200" dirty="0">
                <a:sym typeface="Arial"/>
              </a:rPr>
              <a:t>Las reuniones informativas a nivel de campo</a:t>
            </a:r>
            <a:r>
              <a:rPr lang="es-ES" kern="1200" dirty="0">
                <a:sym typeface="Arial"/>
              </a:rPr>
              <a:t> se entregan a recursos individuales o cuadrillas que están asignadas a tareas operativas y / o trabajan en o cerca del lugar del incidente.</a:t>
            </a:r>
          </a:p>
          <a:p>
            <a:pPr marL="457200" indent="-457200" fontAlgn="auto">
              <a:spcBef>
                <a:spcPct val="100000"/>
              </a:spcBef>
              <a:buSzPct val="99000"/>
              <a:buFont typeface="Arial" panose="020B0604020202020204" pitchFamily="34" charset="0"/>
              <a:buChar char="•"/>
              <a:tabLst/>
            </a:pPr>
            <a:r>
              <a:rPr lang="es-ES" b="1" kern="1200" dirty="0">
                <a:sym typeface="Arial"/>
              </a:rPr>
              <a:t>Las sesiones informativas a nivel de sección</a:t>
            </a:r>
            <a:r>
              <a:rPr lang="es-ES" kern="1200" dirty="0">
                <a:sym typeface="Arial"/>
              </a:rPr>
              <a:t> se envían a una sección completa e incluyen la información informativa del período operativo.</a:t>
            </a:r>
            <a:endParaRPr lang="es-ES" b="1" kern="1200" dirty="0">
              <a:sym typeface="Arial"/>
            </a:endParaRPr>
          </a:p>
        </p:txBody>
      </p:sp>
      <p:pic>
        <p:nvPicPr>
          <p:cNvPr id="5" name="Picture 4" descr="Collage of 3 pictures: 1. Classroom training; 2. Ambulances and EMTs; 3. Disaster Work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41500"/>
            <a:ext cx="1905000" cy="2686050"/>
          </a:xfrm>
          <a:prstGeom prst="rect">
            <a:avLst/>
          </a:prstGeom>
        </p:spPr>
      </p:pic>
      <p:pic>
        <p:nvPicPr>
          <p:cNvPr id="11" name="Content Placeholder 10" descr="Activity">
            <a:extLst>
              <a:ext uri="{FF2B5EF4-FFF2-40B4-BE49-F238E27FC236}">
                <a16:creationId xmlns:a16="http://schemas.microsoft.com/office/drawing/2014/main" id="{27A326E4-2006-4A74-BA93-D54C528E329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642" y="3190842"/>
            <a:ext cx="476316" cy="476316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AB01B3C-BD0D-4F69-8546-4DD84DA2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1110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Lista de verificación de temas de información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719F5-DFB5-4F32-AC46-015180D66D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A continuación hay una lista de temas que puede incluir en una sesión informativa.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Situación actual y objetivos.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Cuestiones de seguridad y procedimientos de emergencia.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Tareas de trabajo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Instalaciones y áreas de trabajo.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Protocolos de Comunicaciones.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Supervisión / expectativas de desempeño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Proceso para la adquisición de recursos, suministros y equipos.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Programas de trabajo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Preguntas o inquietudes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 </a:t>
            </a:r>
            <a:endParaRPr lang="en-US"/>
          </a:p>
        </p:txBody>
      </p:sp>
      <p:pic>
        <p:nvPicPr>
          <p:cNvPr id="8" name="Content Placeholder 7" descr="checklist on a clipboard">
            <a:extLst>
              <a:ext uri="{FF2B5EF4-FFF2-40B4-BE49-F238E27FC236}">
                <a16:creationId xmlns:a16="http://schemas.microsoft.com/office/drawing/2014/main" id="{624D9F70-D49C-47FF-B65B-262C9079BC3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143" y="3013343"/>
            <a:ext cx="831313" cy="831313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857AC-C71F-484D-85E1-D667FF6C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7676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Período operativo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84219-D11F-4B1C-B39D-1C8D51B10F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resumen del período operativo: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Se realiza al inicio de cada periodo operacional.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Presenta el Plan de acción de incidentes para el próximo período al personal de supervisión dentro de la Sección de Operaciones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Debería ser concise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Además del Jefe de la Sección de Operaciones, los otros miembros del Comando y el Personal General, así como los elementos de apoyo específicos (es decir, la Unidad de Comunicaciones, la Unidad Médica) pueden proporcionar información importante necesaria para un desempeño seguro y efectivo durante el período operativo. </a:t>
            </a:r>
            <a:endParaRPr lang="en-US"/>
          </a:p>
        </p:txBody>
      </p:sp>
      <p:pic>
        <p:nvPicPr>
          <p:cNvPr id="8" name="Content Placeholder 7" descr="A group of emergency responders receiving an operational briefing.">
            <a:extLst>
              <a:ext uri="{FF2B5EF4-FFF2-40B4-BE49-F238E27FC236}">
                <a16:creationId xmlns:a16="http://schemas.microsoft.com/office/drawing/2014/main" id="{DDF5C681-7B4D-4277-9902-00255139557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2338387"/>
            <a:ext cx="1714500" cy="21812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67873-A932-4598-8CB7-6B2060C7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9572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Reunión informativa del período operativo: orden del día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A599-CAFE-400A-AE38-B368071D6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Resumen del Período Operacional es facilitado por el Jefe de la Sección de Planificación y sigue una agenda establecida. Un resumen típico incluye lo siguiente: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 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Jefe de la Sección de Planificación revisa la agenda y facilita la sesión informativa.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comandante del incidente o el jefe de la sección de planificación presenta los objetivos del incidente o confirma los objetivos existentes.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La Sección de Planificación (Líder de la Unidad de Situación) proporciona información sobre la situación actual.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Jefe de la Sección de Operaciones actual proporciona evaluaciones y logros actuales.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próximo Jefe de la Sección de Operaciones cubre las asignaciones de trabajo y la dotación de personal de las Divisiones y Grupos para el próximo período operacional.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Jefe de la Sección de Logística proporciona actualizaciones sobre el transporte, las comunicaciones y los suministros.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Jefe de la Sección de Finanzas / Administración proporciona actualizaciones fiscales.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Oficial de Información Pública proporciona información sobre temas de información pública.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El oficial de enlace informa sobre cualquier información interinstitucional.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>
                <a:sym typeface="Arial"/>
              </a:rPr>
              <a:t> </a:t>
            </a:r>
            <a:endParaRPr lang="en-US"/>
          </a:p>
        </p:txBody>
      </p:sp>
      <p:pic>
        <p:nvPicPr>
          <p:cNvPr id="8" name="Content Placeholder 7" descr="Collage of 4 individual faces">
            <a:extLst>
              <a:ext uri="{FF2B5EF4-FFF2-40B4-BE49-F238E27FC236}">
                <a16:creationId xmlns:a16="http://schemas.microsoft.com/office/drawing/2014/main" id="{EDF35EB9-AA82-452F-873D-5F08FC1AB72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587" y="2747962"/>
            <a:ext cx="1876425" cy="136207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376DB-8B3E-4ACC-AB7E-7674CAD3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848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Reunión informativa del período operativo: orden del día (continuación)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C927-671B-4DBE-B129-07A2EAE926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s-ES" kern="1200">
                <a:ea typeface="+mn-ea"/>
                <a:sym typeface="Arial"/>
              </a:rPr>
              <a:t>Los especialistas técnicos presentan actualizaciones sobre las condiciones que afectan la respuesta (clima, comportamiento del fuego, factores ambientales). 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s-ES" kern="1200">
                <a:ea typeface="+mn-ea"/>
                <a:sym typeface="Arial"/>
              </a:rPr>
              <a:t>El Oficial de seguridad revisa los riesgos específicos de los recursos operativos y las medidas de seguridad / mitigación identificadas.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s-ES" kern="1200">
                <a:ea typeface="+mn-ea"/>
                <a:sym typeface="Arial"/>
              </a:rPr>
              <a:t>Supervisores de funciones especializadas como Inteligencia / Investigaciones u Resumen de operaciones aéreas en su área (si está activado).</a:t>
            </a:r>
          </a:p>
          <a:p>
            <a:pPr>
              <a:spcBef>
                <a:spcPct val="100000"/>
              </a:spcBef>
              <a:buSzPct val="99000"/>
            </a:pPr>
            <a:r>
              <a:rPr lang="es-ES" kern="1200">
                <a:sym typeface="Arial"/>
              </a:rPr>
              <a:t> </a:t>
            </a:r>
            <a:endParaRPr lang="en-US"/>
          </a:p>
        </p:txBody>
      </p:sp>
      <p:pic>
        <p:nvPicPr>
          <p:cNvPr id="8" name="Content Placeholder 7" descr="Collage for 3 individual faces">
            <a:extLst>
              <a:ext uri="{FF2B5EF4-FFF2-40B4-BE49-F238E27FC236}">
                <a16:creationId xmlns:a16="http://schemas.microsoft.com/office/drawing/2014/main" id="{79CB511F-8DAD-432A-974D-C24B9B2DB194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75" y="2962275"/>
            <a:ext cx="2076450" cy="93345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D7A8B-4E1F-44F1-8B9D-17261B03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4665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s-ES"/>
              <a:t>Reunión informativa del período operativo: orden del día (continuación)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FAAB-3ADE-4D03-84B1-86F85365B0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 dirty="0">
                <a:sym typeface="Arial"/>
              </a:rPr>
              <a:t>El Comandante del incidente reitera sus preocupaciones operativas y dirige los recursos para desplegar. 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 dirty="0">
                <a:sym typeface="Arial"/>
              </a:rPr>
              <a:t>El Jefe de la Sección de Planificación anuncia la próxima reunión de planificación y el Resumen del Período de Operación, luego levanta la sesión.</a:t>
            </a:r>
          </a:p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s-ES" kern="1200" dirty="0">
                <a:sym typeface="Arial"/>
              </a:rPr>
              <a:t> </a:t>
            </a:r>
            <a:endParaRPr lang="en-US" dirty="0"/>
          </a:p>
        </p:txBody>
      </p:sp>
      <p:pic>
        <p:nvPicPr>
          <p:cNvPr id="8" name="Content Placeholder 7" descr="Collage of 3 individual faces">
            <a:extLst>
              <a:ext uri="{FF2B5EF4-FFF2-40B4-BE49-F238E27FC236}">
                <a16:creationId xmlns:a16="http://schemas.microsoft.com/office/drawing/2014/main" id="{2CA2D057-A8E6-4B76-90ED-22117CA1766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75" y="2924175"/>
            <a:ext cx="1924050" cy="100965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0F1F3-96EA-463C-8803-D1425274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79E39464-3C2E-4E2E-870B-503618755275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330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1027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EMI_PPT</vt:lpstr>
      <vt:lpstr>Objetivos de la unidad </vt:lpstr>
      <vt:lpstr>Proceso de planificación de la acción del incidente </vt:lpstr>
      <vt:lpstr>Reuniones y reuniones informativas efectivas </vt:lpstr>
      <vt:lpstr>Niveles de sesiones informativas </vt:lpstr>
      <vt:lpstr>Lista de verificación de temas de información </vt:lpstr>
      <vt:lpstr>Período operativo </vt:lpstr>
      <vt:lpstr>Reunión informativa del período operativo: orden del día </vt:lpstr>
      <vt:lpstr>Reunión informativa del período operativo: orden del día (continuación) </vt:lpstr>
      <vt:lpstr>Reunión informativa del período operativo: orden del día (continuación) 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2021-04-30T14:41:19Z</dcterms:created>
  <dcterms:modified xsi:type="dcterms:W3CDTF">2021-04-30T16:21:37Z</dcterms:modified>
</cp:coreProperties>
</file>